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3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14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07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32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0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12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9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50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27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61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72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839AB-2F46-4C8B-8881-5588C5E2C61B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57F0-C899-4A4C-9477-6A4591D979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78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 d’essai de visioconférence </a:t>
            </a:r>
            <a:r>
              <a:rPr lang="fr-FR" b="1" dirty="0" smtClean="0">
                <a:latin typeface="Tifinaghe-latin-ircam" panose="02000000000000000000" pitchFamily="2" charset="0"/>
              </a:rPr>
              <a:t>Etudes Amazighes</a:t>
            </a:r>
            <a:endParaRPr lang="fr-FR" b="1" dirty="0">
              <a:latin typeface="Tifinaghe-latin-ircam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32092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Tifinaghe-latin-ircam" panose="02000000000000000000" pitchFamily="2" charset="0"/>
              </a:rPr>
              <a:t>ISURTAN IMALLASEN</a:t>
            </a:r>
          </a:p>
          <a:p>
            <a:r>
              <a:rPr lang="fr-FR" sz="4800" dirty="0" smtClean="0">
                <a:latin typeface="Tifinaghe-latin-ircam" panose="02000000000000000000" pitchFamily="2" charset="0"/>
              </a:rPr>
              <a:t>Les genres narratifs </a:t>
            </a:r>
          </a:p>
          <a:p>
            <a:endParaRPr lang="fr-FR" sz="4800" dirty="0" smtClean="0">
              <a:latin typeface="Tifinaghe-latin-ircam" panose="02000000000000000000" pitchFamily="2" charset="0"/>
            </a:endParaRPr>
          </a:p>
          <a:p>
            <a:endParaRPr lang="fr-FR" sz="4800" dirty="0">
              <a:latin typeface="Tifinaghe-latin-irc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5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err="1" smtClean="0">
                <a:latin typeface="Tifinaghe-latin-ircam" panose="02000000000000000000" pitchFamily="2" charset="0"/>
              </a:rPr>
              <a:t>Asurtu</a:t>
            </a:r>
            <a:r>
              <a:rPr lang="fr-FR" sz="4400" dirty="0" smtClean="0">
                <a:latin typeface="Tifinaghe-latin-ircam" panose="02000000000000000000" pitchFamily="2" charset="0"/>
              </a:rPr>
              <a:t> n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wungal</a:t>
            </a:r>
            <a:endParaRPr lang="fr-FR" sz="4400" dirty="0" smtClean="0">
              <a:latin typeface="Tifinaghe-latin-ircam" panose="02000000000000000000" pitchFamily="2" charset="0"/>
            </a:endParaRPr>
          </a:p>
          <a:p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genre du roman</a:t>
            </a:r>
          </a:p>
          <a:p>
            <a:pPr lvl="0"/>
            <a:r>
              <a:rPr lang="fr-FR" sz="4800" dirty="0">
                <a:solidFill>
                  <a:prstClr val="black"/>
                </a:solidFill>
                <a:latin typeface="Tifinaghe-latin-ircam" panose="02000000000000000000" pitchFamily="2" charset="0"/>
              </a:rPr>
              <a:t>Zi </a:t>
            </a:r>
            <a:r>
              <a:rPr lang="fr-FR" sz="4800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timawit</a:t>
            </a:r>
            <a:r>
              <a:rPr lang="fr-FR" sz="48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var tira   </a:t>
            </a:r>
          </a:p>
          <a:p>
            <a:pPr lvl="0"/>
            <a:r>
              <a:rPr lang="fr-FR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l’oralité à l’écrit</a:t>
            </a:r>
          </a:p>
          <a:p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0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dirty="0" err="1" smtClean="0">
                <a:latin typeface="Tifinaghe-latin-ircam" panose="02000000000000000000" pitchFamily="2" charset="0"/>
              </a:rPr>
              <a:t>Amezruy</a:t>
            </a:r>
            <a:r>
              <a:rPr lang="fr-FR" sz="6000" b="1" dirty="0" smtClean="0">
                <a:latin typeface="Tifinaghe-latin-ircam" panose="02000000000000000000" pitchFamily="2" charset="0"/>
              </a:rPr>
              <a:t> n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tsekla</a:t>
            </a:r>
            <a:r>
              <a:rPr lang="fr-FR" sz="6000" b="1" dirty="0" smtClean="0">
                <a:latin typeface="Tifinaghe-latin-ircam" panose="02000000000000000000" pitchFamily="2" charset="0"/>
              </a:rPr>
              <a:t>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tamazivt</a:t>
            </a:r>
            <a:r>
              <a:rPr lang="fr-FR" sz="6000" b="1" dirty="0" smtClean="0">
                <a:latin typeface="Tifinaghe-latin-ircam" panose="02000000000000000000" pitchFamily="2" charset="0"/>
              </a:rPr>
              <a:t/>
            </a:r>
            <a:br>
              <a:rPr lang="fr-FR" sz="6000" b="1" dirty="0" smtClean="0">
                <a:latin typeface="Tifinaghe-latin-ircam" panose="02000000000000000000" pitchFamily="2" charset="0"/>
              </a:rPr>
            </a:br>
            <a:r>
              <a:rPr lang="fr-F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Histoire de </a:t>
            </a:r>
            <a:r>
              <a:rPr lang="fr-FR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lalittérature</a:t>
            </a:r>
            <a:r>
              <a:rPr lang="fr-F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amazighe</a:t>
            </a:r>
            <a:endParaRPr lang="fr-F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 </a:t>
            </a:r>
            <a:r>
              <a:rPr lang="fr-F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48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pajit</a:t>
            </a:r>
            <a:r>
              <a:rPr lang="fr-FR" sz="48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var </a:t>
            </a:r>
            <a:r>
              <a:rPr lang="fr-FR" sz="48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wungal</a:t>
            </a:r>
            <a:r>
              <a:rPr lang="fr-FR" sz="48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conte au roman</a:t>
            </a:r>
          </a:p>
          <a:p>
            <a:r>
              <a:rPr lang="fr-FR" sz="48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Zi </a:t>
            </a:r>
            <a:r>
              <a:rPr lang="fr-FR" sz="48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tawergalt</a:t>
            </a:r>
            <a:r>
              <a:rPr lang="fr-FR" sz="48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var </a:t>
            </a:r>
            <a:r>
              <a:rPr lang="fr-FR" sz="48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tatrart</a:t>
            </a:r>
            <a:r>
              <a:rPr lang="fr-FR" sz="48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tradition à la modernité</a:t>
            </a:r>
            <a:endParaRPr lang="fr-FR" sz="4800" dirty="0">
              <a:latin typeface="Tifinaghe-latin-ircam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2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>
                <a:latin typeface="Tifinaghe-latin-ircam" panose="02000000000000000000" pitchFamily="2" charset="0"/>
              </a:rPr>
              <a:t>Ungal d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tsekla</a:t>
            </a:r>
            <a:r>
              <a:rPr lang="fr-FR" sz="6000" b="1" dirty="0" smtClean="0">
                <a:latin typeface="Tifinaghe-latin-ircam" panose="02000000000000000000" pitchFamily="2" charset="0"/>
              </a:rPr>
              <a:t>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tamazivt</a:t>
            </a:r>
            <a:endParaRPr lang="fr-FR" sz="6000" b="1" dirty="0">
              <a:latin typeface="Tifinaghe-latin-ircam" panose="020000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latin typeface="Tifinaghe-latin-ircam" panose="02000000000000000000" pitchFamily="2" charset="0"/>
              </a:rPr>
              <a:t>D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ungal</a:t>
            </a:r>
            <a:r>
              <a:rPr lang="fr-FR" sz="4800" dirty="0" smtClean="0">
                <a:latin typeface="Tifinaghe-latin-ircam" panose="02000000000000000000" pitchFamily="2" charset="0"/>
              </a:rPr>
              <a:t> i va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yessidfen</a:t>
            </a:r>
            <a:r>
              <a:rPr lang="fr-FR" sz="4800" dirty="0" smtClean="0"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tasekla</a:t>
            </a:r>
            <a:r>
              <a:rPr lang="fr-FR" sz="4800" dirty="0" smtClean="0"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tamazivt</a:t>
            </a:r>
            <a:r>
              <a:rPr lang="fr-FR" sz="4800" dirty="0" smtClean="0">
                <a:latin typeface="Tifinaghe-latin-ircam" panose="02000000000000000000" pitchFamily="2" charset="0"/>
              </a:rPr>
              <a:t> var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imal</a:t>
            </a:r>
            <a:r>
              <a:rPr lang="fr-FR" sz="4800" dirty="0" smtClean="0">
                <a:latin typeface="Tifinaghe-latin-ircam" panose="02000000000000000000" pitchFamily="2" charset="0"/>
              </a:rPr>
              <a:t>,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mayemmi</a:t>
            </a:r>
            <a:r>
              <a:rPr lang="fr-FR" sz="4800" dirty="0" smtClean="0">
                <a:latin typeface="Tifinaghe-latin-ircam" panose="02000000000000000000" pitchFamily="2" charset="0"/>
              </a:rPr>
              <a:t>? </a:t>
            </a:r>
          </a:p>
          <a:p>
            <a:r>
              <a:rPr lang="fr-FR" sz="4800" dirty="0" err="1" smtClean="0">
                <a:latin typeface="Tifinaghe-latin-ircam" panose="02000000000000000000" pitchFamily="2" charset="0"/>
              </a:rPr>
              <a:t>Minzi</a:t>
            </a:r>
            <a:r>
              <a:rPr lang="fr-FR" sz="4800" dirty="0" smtClean="0">
                <a:latin typeface="Tifinaghe-latin-ircam" panose="02000000000000000000" pitchFamily="2" charset="0"/>
              </a:rPr>
              <a:t> d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wenni</a:t>
            </a:r>
            <a:r>
              <a:rPr lang="fr-FR" sz="4800" dirty="0" smtClean="0">
                <a:latin typeface="Tifinaghe-latin-ircam" panose="02000000000000000000" pitchFamily="2" charset="0"/>
              </a:rPr>
              <a:t> d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asertu</a:t>
            </a:r>
            <a:r>
              <a:rPr lang="fr-FR" sz="4800" dirty="0" smtClean="0">
                <a:latin typeface="Tifinaghe-latin-ircam" panose="02000000000000000000" pitchFamily="2" charset="0"/>
              </a:rPr>
              <a:t> n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tsekla</a:t>
            </a:r>
            <a:r>
              <a:rPr lang="fr-FR" sz="4800" dirty="0" smtClean="0">
                <a:latin typeface="Tifinaghe-latin-ircam" panose="02000000000000000000" pitchFamily="2" charset="0"/>
              </a:rPr>
              <a:t> i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war</a:t>
            </a:r>
            <a:r>
              <a:rPr lang="fr-FR" sz="4800" dirty="0" smtClean="0"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varnev</a:t>
            </a:r>
            <a:r>
              <a:rPr lang="fr-FR" sz="4800" dirty="0" smtClean="0"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yellin</a:t>
            </a:r>
            <a:r>
              <a:rPr lang="fr-FR" sz="4800" dirty="0" smtClean="0">
                <a:latin typeface="Tifinaghe-latin-ircam" panose="02000000000000000000" pitchFamily="2" charset="0"/>
              </a:rPr>
              <a:t> di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tamazivt</a:t>
            </a:r>
            <a:r>
              <a:rPr lang="fr-FR" sz="4800" dirty="0" smtClean="0">
                <a:latin typeface="Tifinaghe-latin-ircam" panose="02000000000000000000" pitchFamily="2" charset="0"/>
              </a:rPr>
              <a:t>.</a:t>
            </a:r>
          </a:p>
          <a:p>
            <a:r>
              <a:rPr lang="fr-FR" sz="4800" dirty="0" err="1" smtClean="0">
                <a:latin typeface="Tifinaghe-latin-ircam" panose="02000000000000000000" pitchFamily="2" charset="0"/>
              </a:rPr>
              <a:t>Minzi</a:t>
            </a:r>
            <a:r>
              <a:rPr lang="fr-FR" sz="4800" dirty="0" smtClean="0">
                <a:latin typeface="Tifinaghe-latin-ircam" panose="02000000000000000000" pitchFamily="2" charset="0"/>
              </a:rPr>
              <a:t> d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ungal</a:t>
            </a:r>
            <a:r>
              <a:rPr lang="fr-FR" sz="4800" dirty="0" smtClean="0">
                <a:latin typeface="Tifinaghe-latin-ircam" panose="02000000000000000000" pitchFamily="2" charset="0"/>
              </a:rPr>
              <a:t> id i va yeÃÃiwÄen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tasekla</a:t>
            </a:r>
            <a:r>
              <a:rPr lang="fr-FR" sz="4800" dirty="0" smtClean="0">
                <a:latin typeface="Tifinaghe-latin-ircam" panose="02000000000000000000" pitchFamily="2" charset="0"/>
              </a:rPr>
              <a:t> var </a:t>
            </a:r>
            <a:r>
              <a:rPr lang="fr-FR" sz="4800" dirty="0" err="1" smtClean="0">
                <a:latin typeface="Tifinaghe-latin-ircam" panose="02000000000000000000" pitchFamily="2" charset="0"/>
              </a:rPr>
              <a:t>imevri</a:t>
            </a:r>
            <a:r>
              <a:rPr lang="fr-FR" sz="4800" dirty="0" smtClean="0">
                <a:latin typeface="Tifinaghe-latin-ircam" panose="02000000000000000000" pitchFamily="2" charset="0"/>
              </a:rPr>
              <a:t>. </a:t>
            </a:r>
          </a:p>
          <a:p>
            <a:endParaRPr lang="fr-FR" sz="4800" dirty="0" smtClean="0">
              <a:latin typeface="Tifinaghe-latin-ircam" panose="02000000000000000000" pitchFamily="2" charset="0"/>
            </a:endParaRPr>
          </a:p>
          <a:p>
            <a:endParaRPr lang="fr-FR" sz="4800" dirty="0" smtClean="0">
              <a:latin typeface="Tifinaghe-latin-ircam" panose="02000000000000000000" pitchFamily="2" charset="0"/>
            </a:endParaRPr>
          </a:p>
          <a:p>
            <a:pPr marL="0" indent="0">
              <a:buNone/>
            </a:pPr>
            <a:endParaRPr lang="fr-FR" sz="4800" dirty="0">
              <a:latin typeface="Tifinaghe-latin-irc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1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dirty="0" err="1" smtClean="0">
                <a:latin typeface="Tifinaghe-latin-ircam" panose="02000000000000000000" pitchFamily="2" charset="0"/>
              </a:rPr>
              <a:t>Umi</a:t>
            </a:r>
            <a:r>
              <a:rPr lang="fr-FR" sz="6000" b="1" dirty="0" smtClean="0">
                <a:latin typeface="Tifinaghe-latin-ircam" panose="02000000000000000000" pitchFamily="2" charset="0"/>
              </a:rPr>
              <a:t>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nttini</a:t>
            </a:r>
            <a:r>
              <a:rPr lang="fr-FR" sz="6000" b="1" dirty="0" smtClean="0">
                <a:latin typeface="Tifinaghe-latin-ircam" panose="02000000000000000000" pitchFamily="2" charset="0"/>
              </a:rPr>
              <a:t>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ungal</a:t>
            </a:r>
            <a:r>
              <a:rPr lang="fr-FR" sz="6000" b="1" dirty="0" smtClean="0">
                <a:latin typeface="Tifinaghe-latin-ircam" panose="02000000000000000000" pitchFamily="2" charset="0"/>
              </a:rPr>
              <a:t>?</a:t>
            </a:r>
            <a:br>
              <a:rPr lang="fr-FR" sz="6000" b="1" dirty="0" smtClean="0">
                <a:latin typeface="Tifinaghe-latin-ircam" panose="02000000000000000000" pitchFamily="2" charset="0"/>
              </a:rPr>
            </a:br>
            <a:r>
              <a:rPr lang="fr-FR" sz="6000" b="1" dirty="0">
                <a:latin typeface="Tifinaghe-latin-ircam" panose="02000000000000000000" pitchFamily="2" charset="0"/>
              </a:rPr>
              <a:t> </a:t>
            </a:r>
            <a:r>
              <a:rPr lang="fr-F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Qu’est ce que le roman?</a:t>
            </a:r>
            <a:endParaRPr lang="fr-F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latin typeface="Tifinaghe-latin-ircam" panose="02000000000000000000" pitchFamily="2" charset="0"/>
              </a:rPr>
              <a:t>D allas n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umarur</a:t>
            </a:r>
            <a:r>
              <a:rPr lang="fr-FR" sz="4400" dirty="0" smtClean="0">
                <a:latin typeface="Tifinaghe-latin-ircam" panose="02000000000000000000" pitchFamily="2" charset="0"/>
              </a:rPr>
              <a:t> s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tariwant</a:t>
            </a:r>
            <a:r>
              <a:rPr lang="fr-FR" sz="4400" dirty="0" smtClean="0">
                <a:latin typeface="Tifinaghe-latin-ircam" panose="02000000000000000000" pitchFamily="2" charset="0"/>
              </a:rPr>
              <a:t> d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azirar</a:t>
            </a:r>
            <a:endParaRPr lang="fr-FR" sz="4400" dirty="0" smtClean="0">
              <a:latin typeface="Tifinaghe-latin-ircam" panose="02000000000000000000" pitchFamily="2" charset="0"/>
            </a:endParaRPr>
          </a:p>
          <a:p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récit de fiction en prose long</a:t>
            </a:r>
          </a:p>
          <a:p>
            <a:pPr lvl="0"/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Dayes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ï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ïas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timamkin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timallasin</a:t>
            </a:r>
            <a:endParaRPr lang="fr-FR" sz="4400" dirty="0" smtClean="0">
              <a:solidFill>
                <a:prstClr val="black"/>
              </a:solidFill>
              <a:latin typeface="Tifinaghe-latin-ircam" panose="02000000000000000000" pitchFamily="2" charset="0"/>
              <a:cs typeface="Times New Roman" panose="02020603050405020304" pitchFamily="18" charset="0"/>
            </a:endParaRPr>
          </a:p>
          <a:p>
            <a:pPr lvl="0"/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Il</a:t>
            </a:r>
            <a:r>
              <a:rPr lang="fr-FR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utilise des techniques narratives variées</a:t>
            </a:r>
            <a:endParaRPr lang="fr-FR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1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000" b="1" dirty="0">
                <a:solidFill>
                  <a:prstClr val="black"/>
                </a:solidFill>
                <a:latin typeface="Tifinaghe-latin-ircam" panose="02000000000000000000" pitchFamily="2" charset="0"/>
              </a:rPr>
              <a:t>Ungal d </a:t>
            </a:r>
            <a:r>
              <a:rPr lang="fr-FR" sz="6000" b="1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tsekla</a:t>
            </a:r>
            <a:r>
              <a:rPr lang="fr-FR" sz="6000" b="1" dirty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6000" b="1" dirty="0" err="1">
                <a:solidFill>
                  <a:prstClr val="black"/>
                </a:solidFill>
                <a:latin typeface="Tifinaghe-latin-ircam" panose="02000000000000000000" pitchFamily="2" charset="0"/>
              </a:rPr>
              <a:t>tamazivt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400" dirty="0" smtClean="0">
                <a:latin typeface="Tifinaghe-latin-ircam" panose="02000000000000000000" pitchFamily="2" charset="0"/>
              </a:rPr>
              <a:t>Ungal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vares</a:t>
            </a:r>
            <a:r>
              <a:rPr lang="fr-FR" sz="4400" dirty="0" smtClean="0"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tizemmar</a:t>
            </a:r>
            <a:r>
              <a:rPr lang="fr-FR" sz="4400" dirty="0" smtClean="0">
                <a:latin typeface="Tifinaghe-latin-ircam" panose="02000000000000000000" pitchFamily="2" charset="0"/>
              </a:rPr>
              <a:t> ad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yessuyur</a:t>
            </a:r>
            <a:r>
              <a:rPr lang="fr-FR" sz="4400" dirty="0" smtClean="0"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tasekla</a:t>
            </a:r>
            <a:r>
              <a:rPr lang="fr-FR" sz="4400" dirty="0">
                <a:latin typeface="Tifinaghe-latin-ircam" panose="02000000000000000000" pitchFamily="2" charset="0"/>
              </a:rPr>
              <a:t>,</a:t>
            </a:r>
            <a:r>
              <a:rPr lang="fr-FR" sz="4400" dirty="0" smtClean="0"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tutlayt</a:t>
            </a:r>
            <a:r>
              <a:rPr lang="fr-FR" sz="4400" dirty="0" smtClean="0">
                <a:latin typeface="Tifinaghe-latin-ircam" panose="02000000000000000000" pitchFamily="2" charset="0"/>
              </a:rPr>
              <a:t>,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ula</a:t>
            </a:r>
            <a:r>
              <a:rPr lang="fr-FR" sz="4400" dirty="0" smtClean="0">
                <a:latin typeface="Tifinaghe-latin-ircam" panose="02000000000000000000" pitchFamily="2" charset="0"/>
              </a:rPr>
              <a:t> d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tusna</a:t>
            </a:r>
            <a:r>
              <a:rPr lang="fr-FR" sz="4400" dirty="0" smtClean="0">
                <a:latin typeface="Tifinaghe-latin-ircam" panose="02000000000000000000" pitchFamily="2" charset="0"/>
              </a:rPr>
              <a:t> var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zzat</a:t>
            </a:r>
            <a:r>
              <a:rPr lang="fr-FR" sz="4400" dirty="0" smtClean="0">
                <a:latin typeface="Tifinaghe-latin-ircam" panose="02000000000000000000" pitchFamily="2" charset="0"/>
              </a:rPr>
              <a:t>. Tira n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wungal</a:t>
            </a:r>
            <a:r>
              <a:rPr lang="fr-FR" sz="4400" dirty="0" smtClean="0">
                <a:latin typeface="Tifinaghe-latin-ircam" panose="02000000000000000000" pitchFamily="2" charset="0"/>
              </a:rPr>
              <a:t> s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timakin</a:t>
            </a:r>
            <a:r>
              <a:rPr lang="fr-FR" sz="4400" dirty="0" smtClean="0">
                <a:latin typeface="Tifinaghe-latin-ircam" panose="02000000000000000000" pitchFamily="2" charset="0"/>
              </a:rPr>
              <a:t> d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tiqniyyat</a:t>
            </a:r>
            <a:r>
              <a:rPr lang="fr-FR" sz="4400" dirty="0" smtClean="0"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timaynutin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yarnni</a:t>
            </a:r>
            <a:r>
              <a:rPr lang="fr-FR" sz="4400" dirty="0" smtClean="0">
                <a:latin typeface="Tifinaghe-latin-ircam" panose="02000000000000000000" pitchFamily="2" charset="0"/>
              </a:rPr>
              <a:t> as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udmawen</a:t>
            </a:r>
            <a:r>
              <a:rPr lang="fr-FR" sz="4400" dirty="0" smtClean="0"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nne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Änni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,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tutlayt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teddeÆal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teggur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aked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wemÃÃawad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wassa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,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tusna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tarnni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tifras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ttimaynutin</a:t>
            </a:r>
            <a:r>
              <a:rPr lang="fr-FR" sz="4800" dirty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n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tmassant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var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tusna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8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taverfant</a:t>
            </a:r>
            <a:r>
              <a:rPr lang="fr-FR" sz="48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(</a:t>
            </a:r>
            <a:r>
              <a:rPr lang="fr-FR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culture s’offre des traits 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culture savante au côté de la culture populaire).</a:t>
            </a:r>
          </a:p>
          <a:p>
            <a:pPr marL="0" indent="0">
              <a:buNone/>
            </a:pPr>
            <a:endParaRPr lang="fr-FR" sz="4400" dirty="0">
              <a:latin typeface="Tifinaghe-latin-irc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67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finaghe-latin-ircam" panose="02000000000000000000" pitchFamily="2" charset="0"/>
              </a:rPr>
              <a:t>Ungal d </a:t>
            </a:r>
            <a:r>
              <a:rPr lang="fr-FR" b="1" dirty="0" err="1" smtClean="0">
                <a:latin typeface="Tifinaghe-latin-ircam" panose="02000000000000000000" pitchFamily="2" charset="0"/>
              </a:rPr>
              <a:t>tsekla</a:t>
            </a:r>
            <a:r>
              <a:rPr lang="fr-FR" b="1" dirty="0" smtClean="0">
                <a:latin typeface="Tifinaghe-latin-ircam" panose="02000000000000000000" pitchFamily="2" charset="0"/>
              </a:rPr>
              <a:t> tamaäalt </a:t>
            </a:r>
            <a:br>
              <a:rPr lang="fr-FR" b="1" dirty="0" smtClean="0">
                <a:latin typeface="Tifinaghe-latin-ircam" panose="02000000000000000000" pitchFamily="2" charset="0"/>
              </a:rPr>
            </a:b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roman et la littérature mondiale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400" dirty="0" smtClean="0">
                <a:latin typeface="Tifinaghe-latin-ircam" panose="02000000000000000000" pitchFamily="2" charset="0"/>
              </a:rPr>
              <a:t>Ungal d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ijj</a:t>
            </a:r>
            <a:r>
              <a:rPr lang="fr-FR" sz="4400" dirty="0" smtClean="0">
                <a:latin typeface="Tifinaghe-latin-ircam" panose="02000000000000000000" pitchFamily="2" charset="0"/>
              </a:rPr>
              <a:t> n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usurtu</a:t>
            </a:r>
            <a:r>
              <a:rPr lang="fr-FR" sz="4400" dirty="0" smtClean="0">
                <a:latin typeface="Tifinaghe-latin-ircam" panose="02000000000000000000" pitchFamily="2" charset="0"/>
              </a:rPr>
              <a:t> n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tsekla</a:t>
            </a:r>
            <a:r>
              <a:rPr lang="fr-FR" sz="4400" dirty="0" smtClean="0"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yuyuren</a:t>
            </a:r>
            <a:r>
              <a:rPr lang="fr-FR" sz="4400" dirty="0" smtClean="0"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aï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ïas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var s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dat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deg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uma</a:t>
            </a:r>
            <a:r>
              <a:rPr lang="fr-FR" sz="4400" b="1" dirty="0" smtClean="0">
                <a:latin typeface="Tifinaghe-latin-ircam" panose="02000000000000000000" pitchFamily="2" charset="0"/>
              </a:rPr>
              <a:t>ä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al,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ismawen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imeqranen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n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tsekla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ttarin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ungal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,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netta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i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zi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teggen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sini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d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lfilm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…</a:t>
            </a:r>
          </a:p>
          <a:p>
            <a:pPr lvl="0"/>
            <a:r>
              <a:rPr lang="fr-FR" sz="4400" dirty="0" smtClean="0">
                <a:latin typeface="Tifinaghe-latin-ircam" panose="02000000000000000000" pitchFamily="2" charset="0"/>
              </a:rPr>
              <a:t> Tira n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wungal</a:t>
            </a:r>
            <a:r>
              <a:rPr lang="fr-FR" sz="4400" dirty="0" smtClean="0">
                <a:latin typeface="Tifinaghe-latin-ircam" panose="02000000000000000000" pitchFamily="2" charset="0"/>
              </a:rPr>
              <a:t> d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tanzart</a:t>
            </a:r>
            <a:r>
              <a:rPr lang="fr-FR" sz="4400" dirty="0" smtClean="0">
                <a:latin typeface="Tifinaghe-latin-ircam" panose="02000000000000000000" pitchFamily="2" charset="0"/>
              </a:rPr>
              <a:t> (défi) n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imal</a:t>
            </a:r>
            <a:r>
              <a:rPr lang="fr-FR" sz="4400" dirty="0" smtClean="0">
                <a:latin typeface="Tifinaghe-latin-ircam" panose="02000000000000000000" pitchFamily="2" charset="0"/>
              </a:rPr>
              <a:t> n </a:t>
            </a:r>
            <a:r>
              <a:rPr lang="fr-FR" sz="4400" dirty="0" err="1" smtClean="0">
                <a:latin typeface="Tifinaghe-latin-ircam" panose="02000000000000000000" pitchFamily="2" charset="0"/>
              </a:rPr>
              <a:t>tmazivt</a:t>
            </a:r>
            <a:r>
              <a:rPr lang="fr-FR" sz="4400" dirty="0" smtClean="0">
                <a:latin typeface="Tifinaghe-latin-ircam" panose="02000000000000000000" pitchFamily="2" charset="0"/>
              </a:rPr>
              <a:t> mavar </a:t>
            </a:r>
            <a:r>
              <a:rPr lang="fr-FR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dayes</a:t>
            </a:r>
            <a:r>
              <a:rPr lang="fr-FR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ïïas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timamkin</a:t>
            </a:r>
            <a:r>
              <a:rPr lang="fr-FR" sz="4400" dirty="0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prstClr val="black"/>
                </a:solidFill>
                <a:latin typeface="Tifinaghe-latin-ircam" panose="02000000000000000000" pitchFamily="2" charset="0"/>
                <a:cs typeface="Times New Roman" panose="02020603050405020304" pitchFamily="18" charset="0"/>
              </a:rPr>
              <a:t>timallasin</a:t>
            </a:r>
            <a:endParaRPr lang="fr-FR" sz="4400" dirty="0">
              <a:solidFill>
                <a:prstClr val="black"/>
              </a:solidFill>
              <a:latin typeface="Tifinaghe-latin-ircam" panose="02000000000000000000" pitchFamily="2" charset="0"/>
              <a:cs typeface="Times New Roman" panose="02020603050405020304" pitchFamily="18" charset="0"/>
            </a:endParaRPr>
          </a:p>
          <a:p>
            <a:endParaRPr lang="fr-FR" sz="4400" dirty="0">
              <a:latin typeface="Tifinaghe-latin-irc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7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err="1" smtClean="0">
                <a:latin typeface="Tifinaghe-latin-ircam" panose="02000000000000000000" pitchFamily="2" charset="0"/>
              </a:rPr>
              <a:t>Tudart</a:t>
            </a:r>
            <a:r>
              <a:rPr lang="fr-FR" sz="6000" b="1" dirty="0" smtClean="0">
                <a:latin typeface="Tifinaghe-latin-ircam" panose="02000000000000000000" pitchFamily="2" charset="0"/>
              </a:rPr>
              <a:t>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deg</a:t>
            </a:r>
            <a:r>
              <a:rPr lang="fr-FR" sz="6000" b="1" dirty="0" smtClean="0">
                <a:latin typeface="Tifinaghe-latin-ircam" panose="02000000000000000000" pitchFamily="2" charset="0"/>
              </a:rPr>
              <a:t>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wendel</a:t>
            </a:r>
            <a:endParaRPr lang="fr-FR" sz="6000" b="1" dirty="0">
              <a:latin typeface="Tifinaghe-latin-ircam" panose="020000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400" dirty="0" err="1" smtClean="0">
                <a:latin typeface="Tifinaghe-latin-ircam" panose="02000000000000000000" pitchFamily="2" charset="0"/>
              </a:rPr>
              <a:t>Yura</a:t>
            </a:r>
            <a:r>
              <a:rPr lang="fr-FR" sz="4400" dirty="0" smtClean="0">
                <a:latin typeface="Tifinaghe-latin-ircam" panose="02000000000000000000" pitchFamily="2" charset="0"/>
              </a:rPr>
              <a:t> t 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Mohamed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Bouzaggou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</a:t>
            </a:r>
          </a:p>
          <a:p>
            <a:pPr marL="0" indent="0">
              <a:buNone/>
            </a:pP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warni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ungal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nness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amezwaru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 Jar u Jar » 1999, « 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Ticri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xef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tma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tsarrawt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» 2006,</a:t>
            </a:r>
          </a:p>
          <a:p>
            <a:pPr marL="0" indent="0">
              <a:buNone/>
            </a:pP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ungal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ussnamnan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(psychologique)</a:t>
            </a:r>
          </a:p>
          <a:p>
            <a:pPr marL="0" indent="0">
              <a:buNone/>
            </a:pP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Princesse de Clèves de Madame de La Fayette (XVII siècle) est considéré comme le premier roman précurseur du roman psychologique)</a:t>
            </a:r>
          </a:p>
          <a:p>
            <a:pPr marL="0" indent="0">
              <a:buNone/>
            </a:pP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3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>
                <a:latin typeface="Tifinaghe-latin-ircam" panose="02000000000000000000" pitchFamily="2" charset="0"/>
              </a:rPr>
              <a:t>Min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dayes</a:t>
            </a:r>
            <a:r>
              <a:rPr lang="fr-FR" sz="6000" b="1" dirty="0" smtClean="0">
                <a:latin typeface="Tifinaghe-latin-ircam" panose="02000000000000000000" pitchFamily="2" charset="0"/>
              </a:rPr>
              <a:t>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deg</a:t>
            </a:r>
            <a:r>
              <a:rPr lang="fr-FR" sz="6000" b="1" dirty="0" smtClean="0">
                <a:latin typeface="Tifinaghe-latin-ircam" panose="02000000000000000000" pitchFamily="2" charset="0"/>
              </a:rPr>
              <a:t> </a:t>
            </a:r>
            <a:r>
              <a:rPr lang="fr-FR" sz="6000" b="1" dirty="0" err="1" smtClean="0">
                <a:latin typeface="Tifinaghe-latin-ircam" panose="02000000000000000000" pitchFamily="2" charset="0"/>
              </a:rPr>
              <a:t>ungal</a:t>
            </a:r>
            <a:r>
              <a:rPr lang="fr-FR" sz="6000" b="1" dirty="0" smtClean="0">
                <a:latin typeface="Tifinaghe-latin-ircam" panose="02000000000000000000" pitchFamily="2" charset="0"/>
              </a:rPr>
              <a:t> a?</a:t>
            </a:r>
            <a:endParaRPr lang="fr-FR" sz="6000" b="1" dirty="0">
              <a:latin typeface="Tifinaghe-latin-ircam" panose="020000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amsawl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wewrik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amezwru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(personnage principal)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aked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ixf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nness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niv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ijj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yixf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yemmut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yessawal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aked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wennevni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yeddaren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itoawad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, s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wedwal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var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deffar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(flashback),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xef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mayemmi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id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yahwa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zeg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ivzar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ulili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var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Nnadur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mani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tuva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zddev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di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tamdint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a,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tanfust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nnes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aked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ticcin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Tmukrin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varsen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var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iwriken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aked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tayri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Mayemmi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ijj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war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izemmar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ad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yini</a:t>
            </a:r>
            <a:r>
              <a:rPr lang="fr-FR" sz="4400" dirty="0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fr-FR" sz="4400" dirty="0" err="1" smtClean="0">
                <a:latin typeface="Tifinaghe-latin-ircam" panose="02000000000000000000" pitchFamily="2" charset="0"/>
                <a:cs typeface="Times New Roman" panose="02020603050405020304" pitchFamily="18" charset="0"/>
              </a:rPr>
              <a:t>wenne</a:t>
            </a:r>
            <a:r>
              <a:rPr lang="fr-FR" sz="4400" b="1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äni</a:t>
            </a:r>
            <a:r>
              <a:rPr lang="fr-FR" sz="4400" b="1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« </a:t>
            </a:r>
            <a:r>
              <a:rPr lang="fr-FR" sz="4400" b="1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ttexsexcc</a:t>
            </a:r>
            <a:r>
              <a:rPr lang="fr-FR" sz="4400" b="1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 »? 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Mani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zeg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id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yekka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 </a:t>
            </a:r>
            <a:r>
              <a:rPr lang="fr-FR" sz="4400" dirty="0" err="1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manya</a:t>
            </a:r>
            <a:r>
              <a:rPr lang="fr-FR" sz="4400" dirty="0" smtClean="0">
                <a:solidFill>
                  <a:prstClr val="black"/>
                </a:solidFill>
                <a:latin typeface="Tifinaghe-latin-ircam" panose="02000000000000000000" pitchFamily="2" charset="0"/>
              </a:rPr>
              <a:t>?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6643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331</Words>
  <Application>Microsoft Office PowerPoint</Application>
  <PresentationFormat>Grand écran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Tifinaghe-latin-ircam</vt:lpstr>
      <vt:lpstr>Times New Roman</vt:lpstr>
      <vt:lpstr>Thème Office</vt:lpstr>
      <vt:lpstr>Cours d’essai de visioconférence Etudes Amazighes</vt:lpstr>
      <vt:lpstr>Présentation PowerPoint</vt:lpstr>
      <vt:lpstr>Amezruy n tsekla tamazivt Histoire de lalittérature amazighe</vt:lpstr>
      <vt:lpstr>Ungal d tsekla tamazivt</vt:lpstr>
      <vt:lpstr>Umi nttini ungal?  Qu’est ce que le roman?</vt:lpstr>
      <vt:lpstr>Ungal d tsekla tamazivt</vt:lpstr>
      <vt:lpstr>Ungal d tsekla tamaäalt  Le roman et la littérature mondiale</vt:lpstr>
      <vt:lpstr>Tudart deg wendel</vt:lpstr>
      <vt:lpstr>Min dayes deg ungal 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d’essai de visioconférence Etudes Amaziv</dc:title>
  <dc:creator>El Baghdadi</dc:creator>
  <cp:lastModifiedBy>El Baghdadi</cp:lastModifiedBy>
  <cp:revision>25</cp:revision>
  <dcterms:created xsi:type="dcterms:W3CDTF">2020-03-15T18:12:57Z</dcterms:created>
  <dcterms:modified xsi:type="dcterms:W3CDTF">2020-03-19T18:02:25Z</dcterms:modified>
</cp:coreProperties>
</file>